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5" r:id="rId6"/>
    <p:sldId id="258" r:id="rId7"/>
    <p:sldId id="27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6" r:id="rId17"/>
    <p:sldId id="277" r:id="rId18"/>
    <p:sldId id="278" r:id="rId19"/>
    <p:sldId id="279" r:id="rId20"/>
    <p:sldId id="280" r:id="rId21"/>
    <p:sldId id="2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76DA49A-7263-5B8D-31D3-C6907DCF5895}" name="Jain, Neera" initials="NJ" userId="S::jain136@purdue.edu::84abffe6-6dcb-40cf-ab32-d6eaa7f623c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deleine Yuh" initials="MY" lastIdx="1" clrIdx="0">
    <p:extLst>
      <p:ext uri="{19B8F6BF-5375-455C-9EA6-DF929625EA0E}">
        <p15:presenceInfo xmlns:p15="http://schemas.microsoft.com/office/powerpoint/2012/main" userId="4685014a5f8e027f" providerId="Windows Live"/>
      </p:ext>
    </p:extLst>
  </p:cmAuthor>
  <p:cmAuthor id="2" name="Jain, Neera" initials="JN" lastIdx="12" clrIdx="1">
    <p:extLst>
      <p:ext uri="{19B8F6BF-5375-455C-9EA6-DF929625EA0E}">
        <p15:presenceInfo xmlns:p15="http://schemas.microsoft.com/office/powerpoint/2012/main" userId="S::jain136@purdue.edu::84abffe6-6dcb-40cf-ab32-d6eaa7f623c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6FF"/>
    <a:srgbClr val="006DBB"/>
    <a:srgbClr val="741E85"/>
    <a:srgbClr val="EDB120"/>
    <a:srgbClr val="DC612C"/>
    <a:srgbClr val="0072BD"/>
    <a:srgbClr val="006EBB"/>
    <a:srgbClr val="2F8CC9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howGuides="1">
      <p:cViewPr varScale="1">
        <p:scale>
          <a:sx n="92" d="100"/>
          <a:sy n="92" d="100"/>
        </p:scale>
        <p:origin x="102" y="8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C77BB-387E-4BB2-B69E-FB6C5D2C0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FD7CCD-C21B-49CC-961D-D0CF839031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46C04-8BF3-402E-A4D5-5D2999060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D85C2-5A28-4833-B516-DC849D4B8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08577-5A0A-45BB-B21A-A5D05686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66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C26F6-D99C-480B-9A8F-47776D9A6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B7303B-EBC6-4EFD-9FF3-D61E88C87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DFDFC-AB04-4864-BADA-868F348A5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40C67-6EE3-4348-A04F-4788DE01A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58D7B-7E35-451A-AD6E-47E05CDBC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47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439C1E-7A0F-45BD-BAEB-7EA6223A3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2ECBBC-86E1-4030-912C-C1E715EF1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0F1B2-84B0-483C-BB22-B1631534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E6155-EB94-4B02-9932-96E354EFB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21FE8-5630-4ABA-8448-6705D9053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94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5BA51-8FD8-41AE-9C29-E9F9AE5A1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746FB-CA5D-4EA8-9251-A6C495B0C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FF641-3995-42D6-9EA0-666FFCAE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F4679-F04D-4509-B30F-D7B9996E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BBB24-4BCC-4802-B713-080723EF3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690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AF0F-8D48-46F7-A943-86B2CB9A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A0EA6-50E0-4C31-B55F-5B124A0FF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97362-EBE0-48AF-8FEA-E71EE9C35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834E8-473C-49FA-84F6-D0EF58C35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A9537-3D3F-4926-9EFD-46D46D98F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0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D33B6-C553-4B6A-B25D-B196C172A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85BD9-D74D-437D-A195-36FD008433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17473C-1661-4D77-BBF9-B74F9C9A7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3E6C1-0A17-4FAB-95CB-02BAA75A2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35AB45-937E-42B8-A7DC-CCA1EBCDB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FE86B-BA59-4DCA-A4D6-1959DAD75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7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26EBD-8A7D-447B-A652-01598850A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B7B10F-95A7-4A39-9E3B-178807240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36461-1127-4357-9D85-90BB8A12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67A91-CAB1-41E0-8E8A-D8E7E1B2EE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F7B3B7-DAE8-4D7E-90AA-A6D5A6F696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77B37E-7824-488C-B880-1AD75652E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F98791-BB02-4180-A5DE-40CF5445E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85F13B-3385-4DD9-A66E-0C2AB43DF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5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1EE75-A091-4553-A085-BD0040E72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9714E3-FB12-4C71-8DDC-0EE14D04F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F28E7D-6183-4B25-97D4-E427F692B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08CDC-9920-4F59-AB2E-C9E6C408E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84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D4F831-C980-4C36-8715-9460AA0DC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9B755C-30DF-4853-BF11-A121A8FC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F41AD-84CB-4E77-8A77-5984A6BA3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13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E0507-80D3-418D-BB96-1FCE856CB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75E05-521F-4938-B305-90EC8AEDC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C9A81-F0DD-47FE-B818-0EE08E837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7B45D-DC2E-4F64-B14A-A2CF16234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1790E3-01E0-4C00-A6BA-F24E32375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6E0AF6-E8A6-4A4D-A6E8-157F8C895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647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0E03C-C48A-4CBF-8DA5-AE07CF62D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6B642C-5B3B-4D10-8AC5-54C8906A3E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1A7BF-6D28-4BCD-A3C5-5683E4179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156F0F-6B84-4A92-A34B-D987EEB60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6872D6-7626-49E1-A1DF-1CD97DB62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2D6B6-31B5-4770-95A7-1A02422C5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8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7C9EF1-D28A-4998-92BC-6CB7D2DFB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48A18-3A2A-481B-84E5-851C3B6C3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CBBE5-F326-4EFB-8C74-FF0016369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6B5DD-36C7-4B51-A2FC-9FFC49860D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87FD8-A0CD-4D70-B88F-E1AAA17786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6578C-E10B-47D4-B25A-D1D5986C7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57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97872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CPS Human Automation Interaction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5708"/>
            <a:ext cx="9144000" cy="3553691"/>
          </a:xfrm>
        </p:spPr>
        <p:txBody>
          <a:bodyPr>
            <a:normAutofit/>
          </a:bodyPr>
          <a:lstStyle/>
          <a:p>
            <a:r>
              <a:rPr lang="en-US" dirty="0"/>
              <a:t>Thank you for your interest to participate in this study.</a:t>
            </a:r>
          </a:p>
          <a:p>
            <a:r>
              <a:rPr lang="en-US" dirty="0"/>
              <a:t>If you encounter any technical difficulties, please make note of the issue and describe your experience in the survey at the end.</a:t>
            </a:r>
          </a:p>
          <a:p>
            <a:r>
              <a:rPr lang="en-US" dirty="0"/>
              <a:t>We greatly appreciate your feedback.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Press Next to continue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Purdue Logo">
            <a:extLst>
              <a:ext uri="{FF2B5EF4-FFF2-40B4-BE49-F238E27FC236}">
                <a16:creationId xmlns:a16="http://schemas.microsoft.com/office/drawing/2014/main" id="{5E208B59-1FC4-422B-868F-28944D9ED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246" y="1041680"/>
            <a:ext cx="5638554" cy="101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340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4145" y="768293"/>
            <a:ext cx="796371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For your reference, live </a:t>
            </a:r>
            <a:r>
              <a:rPr lang="en-US" sz="2000" b="1" dirty="0"/>
              <a:t>speed and attitude </a:t>
            </a:r>
            <a:r>
              <a:rPr lang="en-US" sz="2000" dirty="0"/>
              <a:t>data is provided on the </a:t>
            </a:r>
            <a:r>
              <a:rPr lang="en-US" sz="2000" dirty="0">
                <a:solidFill>
                  <a:srgbClr val="FF0000"/>
                </a:solidFill>
              </a:rPr>
              <a:t>bottom of the screen</a:t>
            </a:r>
            <a:r>
              <a:rPr lang="en-US" sz="2000" dirty="0"/>
              <a:t>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1DA8816-2591-41B8-B0B2-5CF6628B22ED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A3435F2-621B-497B-BF2B-4CEC80E2F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0" name="Picture 19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135F154F-E8E0-44E0-BD90-181C1464B2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19" name="Oval 18">
            <a:extLst>
              <a:ext uri="{FF2B5EF4-FFF2-40B4-BE49-F238E27FC236}">
                <a16:creationId xmlns:a16="http://schemas.microsoft.com/office/drawing/2014/main" id="{2A2273F2-08C1-4D74-959F-EE17CB12FBC0}"/>
              </a:ext>
            </a:extLst>
          </p:cNvPr>
          <p:cNvSpPr/>
          <p:nvPr/>
        </p:nvSpPr>
        <p:spPr>
          <a:xfrm>
            <a:off x="3048000" y="5328626"/>
            <a:ext cx="1204408" cy="60574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78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015EA75-015B-411B-B953-7D932C0E9E7F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53B378C-0EDB-4844-A07F-0E7F9BF92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0" name="Picture 9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FE20B4D0-6B5F-47AB-9210-279ACEFC89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b="1" dirty="0"/>
              <a:t>Time</a:t>
            </a:r>
            <a:r>
              <a:rPr lang="en-US" sz="2000" dirty="0"/>
              <a:t> is provided at the top of the window. </a:t>
            </a:r>
            <a:br>
              <a:rPr lang="en-US" sz="2000" dirty="0"/>
            </a:br>
            <a:r>
              <a:rPr lang="en-US" sz="2000" dirty="0"/>
              <a:t>You have </a:t>
            </a:r>
            <a:r>
              <a:rPr lang="en-US" sz="2000" b="1" dirty="0">
                <a:solidFill>
                  <a:srgbClr val="FF0000"/>
                </a:solidFill>
              </a:rPr>
              <a:t>2 minutes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to land the quadrotor before the battery dies.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50938B8-2D12-4693-BFBA-6C615406A8BD}"/>
              </a:ext>
            </a:extLst>
          </p:cNvPr>
          <p:cNvSpPr/>
          <p:nvPr/>
        </p:nvSpPr>
        <p:spPr>
          <a:xfrm>
            <a:off x="3048000" y="2267440"/>
            <a:ext cx="1315887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420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567" y="768293"/>
            <a:ext cx="10620866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The control mode changes depending on whether you are receiving assistance from the automation. </a:t>
            </a:r>
            <a:r>
              <a:rPr lang="en-US" sz="2000" b="1" dirty="0"/>
              <a:t>The algorithm will automatically choose the control mode you use to land the quadrotor. </a:t>
            </a:r>
            <a:r>
              <a:rPr lang="en-US" sz="2000" dirty="0"/>
              <a:t>In manual control mode, you are controlling the quadrotor </a:t>
            </a:r>
            <a:r>
              <a:rPr lang="en-US" sz="2000" b="1" dirty="0"/>
              <a:t>without assistance from the automation</a:t>
            </a:r>
            <a:r>
              <a:rPr lang="en-US" sz="2000" dirty="0"/>
              <a:t>. In shared control mode, you are controlling the quadrotor </a:t>
            </a:r>
            <a:r>
              <a:rPr lang="en-US" sz="2000" b="1" dirty="0"/>
              <a:t>with some assistance from the automation</a:t>
            </a:r>
            <a:r>
              <a:rPr lang="en-US" sz="2000" dirty="0"/>
              <a:t>.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1648BAE-9EF0-4183-8043-4FA671125ED1}"/>
              </a:ext>
            </a:extLst>
          </p:cNvPr>
          <p:cNvGrpSpPr/>
          <p:nvPr/>
        </p:nvGrpSpPr>
        <p:grpSpPr>
          <a:xfrm>
            <a:off x="603465" y="2560434"/>
            <a:ext cx="10986555" cy="2925851"/>
            <a:chOff x="603465" y="2560434"/>
            <a:chExt cx="10986555" cy="2925851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908F397-470C-47AB-B177-A20B5815E0A1}"/>
                </a:ext>
              </a:extLst>
            </p:cNvPr>
            <p:cNvGrpSpPr/>
            <p:nvPr/>
          </p:nvGrpSpPr>
          <p:grpSpPr>
            <a:xfrm>
              <a:off x="6560820" y="2560434"/>
              <a:ext cx="5029200" cy="2925851"/>
              <a:chOff x="2866795" y="2128565"/>
              <a:chExt cx="6491318" cy="3776176"/>
            </a:xfrm>
          </p:grpSpPr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A3EC794A-BD1E-4F32-95FD-3185DC4AAF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6795" y="2128565"/>
                <a:ext cx="6491318" cy="3776176"/>
              </a:xfrm>
              <a:prstGeom prst="rect">
                <a:avLst/>
              </a:prstGeom>
            </p:spPr>
          </p:pic>
          <p:pic>
            <p:nvPicPr>
              <p:cNvPr id="46" name="Picture 45" descr="A picture containing text, outdoor, bridge, city&#10;&#10;Description automatically generated">
                <a:extLst>
                  <a:ext uri="{FF2B5EF4-FFF2-40B4-BE49-F238E27FC236}">
                    <a16:creationId xmlns:a16="http://schemas.microsoft.com/office/drawing/2014/main" id="{B4EC71C4-E2BD-4BD8-8D88-36F6284B600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" t="13030" r="510" b="55004"/>
              <a:stretch/>
            </p:blipFill>
            <p:spPr>
              <a:xfrm>
                <a:off x="2895600" y="2743225"/>
                <a:ext cx="6429606" cy="1152502"/>
              </a:xfrm>
              <a:prstGeom prst="rect">
                <a:avLst/>
              </a:prstGeom>
            </p:spPr>
          </p:pic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898D97F-4090-4B88-8672-A82435DE3D24}"/>
                </a:ext>
              </a:extLst>
            </p:cNvPr>
            <p:cNvGrpSpPr/>
            <p:nvPr/>
          </p:nvGrpSpPr>
          <p:grpSpPr>
            <a:xfrm>
              <a:off x="603465" y="2560601"/>
              <a:ext cx="5029555" cy="2925540"/>
              <a:chOff x="2862428" y="2128752"/>
              <a:chExt cx="6491318" cy="3775803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3A14CFE8-86C7-4201-8F6D-B72BDF5DD8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2428" y="2128752"/>
                <a:ext cx="6491318" cy="3775803"/>
              </a:xfrm>
              <a:prstGeom prst="rect">
                <a:avLst/>
              </a:prstGeom>
            </p:spPr>
          </p:pic>
          <p:pic>
            <p:nvPicPr>
              <p:cNvPr id="38" name="Picture 37" descr="A picture containing text, outdoor, bridge, city&#10;&#10;Description automatically generated">
                <a:extLst>
                  <a:ext uri="{FF2B5EF4-FFF2-40B4-BE49-F238E27FC236}">
                    <a16:creationId xmlns:a16="http://schemas.microsoft.com/office/drawing/2014/main" id="{FC89DF71-6EBA-4A6F-8A88-187050254C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" t="13028" r="510" b="25679"/>
              <a:stretch/>
            </p:blipFill>
            <p:spPr>
              <a:xfrm>
                <a:off x="2895600" y="2743200"/>
                <a:ext cx="6429606" cy="2209800"/>
              </a:xfrm>
              <a:prstGeom prst="rect">
                <a:avLst/>
              </a:prstGeom>
            </p:spPr>
          </p:pic>
        </p:grp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2E94E266-2AEC-4F30-A845-E12DF30DA0A0}"/>
              </a:ext>
            </a:extLst>
          </p:cNvPr>
          <p:cNvSpPr/>
          <p:nvPr/>
        </p:nvSpPr>
        <p:spPr>
          <a:xfrm>
            <a:off x="2057400" y="2607151"/>
            <a:ext cx="2057400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F7C708-3462-410D-AE44-B5FA4E0679F9}"/>
              </a:ext>
            </a:extLst>
          </p:cNvPr>
          <p:cNvSpPr/>
          <p:nvPr/>
        </p:nvSpPr>
        <p:spPr>
          <a:xfrm>
            <a:off x="8001000" y="2607151"/>
            <a:ext cx="2057400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0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567" y="768293"/>
            <a:ext cx="10620866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After every trial you will receive a score out of 1000. The score is based on how well you land the quadrotor (e.g. speed, attitude, position, time).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23449A-8A0C-4EDD-93B5-2C1D4C86C8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594"/>
          <a:stretch/>
        </p:blipFill>
        <p:spPr>
          <a:xfrm>
            <a:off x="2737961" y="2038351"/>
            <a:ext cx="6716078" cy="3709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014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6DBB566-F998-479C-A1C8-B95FE274FCC5}"/>
              </a:ext>
            </a:extLst>
          </p:cNvPr>
          <p:cNvSpPr txBox="1">
            <a:spLocks/>
          </p:cNvSpPr>
          <p:nvPr/>
        </p:nvSpPr>
        <p:spPr>
          <a:xfrm>
            <a:off x="1524000" y="768293"/>
            <a:ext cx="91440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You will also receive feedback after each trial.  </a:t>
            </a:r>
          </a:p>
        </p:txBody>
      </p:sp>
    </p:spTree>
    <p:extLst>
      <p:ext uri="{BB962C8B-B14F-4D97-AF65-F5344CB8AC3E}">
        <p14:creationId xmlns:p14="http://schemas.microsoft.com/office/powerpoint/2010/main" val="151878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6DBB566-F998-479C-A1C8-B95FE274FCC5}"/>
              </a:ext>
            </a:extLst>
          </p:cNvPr>
          <p:cNvSpPr txBox="1">
            <a:spLocks/>
          </p:cNvSpPr>
          <p:nvPr/>
        </p:nvSpPr>
        <p:spPr>
          <a:xfrm>
            <a:off x="609600" y="768293"/>
            <a:ext cx="109728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Your most recent trial will be categorized into one of four learning stages:</a:t>
            </a:r>
            <a:br>
              <a:rPr lang="en-US" sz="2000" dirty="0"/>
            </a:br>
            <a:r>
              <a:rPr lang="en-US" sz="2000" dirty="0"/>
              <a:t> </a:t>
            </a:r>
            <a:r>
              <a:rPr lang="en-US" sz="2000" dirty="0">
                <a:solidFill>
                  <a:srgbClr val="0072BD"/>
                </a:solidFill>
              </a:rPr>
              <a:t>1: </a:t>
            </a:r>
            <a:r>
              <a:rPr lang="en-US" sz="2000" b="1" dirty="0">
                <a:solidFill>
                  <a:srgbClr val="0072BD"/>
                </a:solidFill>
              </a:rPr>
              <a:t>Novice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DC612C"/>
                </a:solidFill>
              </a:rPr>
              <a:t>2: </a:t>
            </a:r>
            <a:r>
              <a:rPr lang="en-US" sz="2000" b="1" dirty="0">
                <a:solidFill>
                  <a:srgbClr val="DC612C"/>
                </a:solidFill>
              </a:rPr>
              <a:t>Advance Beginner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EDB120"/>
                </a:solidFill>
              </a:rPr>
              <a:t>3: </a:t>
            </a:r>
            <a:r>
              <a:rPr lang="en-US" sz="2000" b="1" dirty="0">
                <a:solidFill>
                  <a:srgbClr val="EDB120"/>
                </a:solidFill>
              </a:rPr>
              <a:t>Competent</a:t>
            </a:r>
            <a:r>
              <a:rPr lang="en-US" sz="2000" dirty="0"/>
              <a:t>, and </a:t>
            </a:r>
            <a:r>
              <a:rPr lang="en-US" sz="2000" dirty="0">
                <a:solidFill>
                  <a:srgbClr val="741E85"/>
                </a:solidFill>
              </a:rPr>
              <a:t>4: </a:t>
            </a:r>
            <a:r>
              <a:rPr lang="en-US" sz="2000" b="1" dirty="0">
                <a:solidFill>
                  <a:srgbClr val="741E85"/>
                </a:solidFill>
              </a:rPr>
              <a:t>Proficient</a:t>
            </a:r>
            <a:r>
              <a:rPr lang="en-US" sz="2000" dirty="0"/>
              <a:t>. </a:t>
            </a:r>
            <a:br>
              <a:rPr lang="en-US" sz="2000" dirty="0"/>
            </a:br>
            <a:r>
              <a:rPr lang="en-US" sz="2000" dirty="0"/>
              <a:t>In each figure, the “mean” trajectory for someone in that learning stage is shown, as well as a shaded region representing the general distribution of trajectories representative of that learning stage. </a:t>
            </a:r>
            <a:br>
              <a:rPr lang="en-US" sz="2000" dirty="0"/>
            </a:br>
            <a:r>
              <a:rPr lang="en-US" sz="2000" dirty="0"/>
              <a:t>Your trajectory is shown in </a:t>
            </a:r>
            <a:r>
              <a:rPr lang="en-US" sz="2000" b="1" dirty="0"/>
              <a:t>black</a:t>
            </a:r>
            <a:r>
              <a:rPr lang="en-US" sz="2000" dirty="0"/>
              <a:t>. 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8FC14C8-E0BC-424C-B87A-8181557661F6}"/>
              </a:ext>
            </a:extLst>
          </p:cNvPr>
          <p:cNvSpPr/>
          <p:nvPr/>
        </p:nvSpPr>
        <p:spPr>
          <a:xfrm>
            <a:off x="3352800" y="2695631"/>
            <a:ext cx="5486400" cy="1143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49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8FC14C8-E0BC-424C-B87A-8181557661F6}"/>
              </a:ext>
            </a:extLst>
          </p:cNvPr>
          <p:cNvSpPr/>
          <p:nvPr/>
        </p:nvSpPr>
        <p:spPr>
          <a:xfrm>
            <a:off x="3581400" y="3981450"/>
            <a:ext cx="2209800" cy="152399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B320019-DC11-40E9-9EBF-709519B7140C}"/>
              </a:ext>
            </a:extLst>
          </p:cNvPr>
          <p:cNvSpPr txBox="1">
            <a:spLocks/>
          </p:cNvSpPr>
          <p:nvPr/>
        </p:nvSpPr>
        <p:spPr>
          <a:xfrm>
            <a:off x="1600200" y="768293"/>
            <a:ext cx="89916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You will also be provided a closer look at your previous trial, including an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highlight>
                  <a:srgbClr val="A6A6FF"/>
                </a:highlight>
              </a:rPr>
              <a:t>improvement area</a:t>
            </a:r>
            <a:r>
              <a:rPr lang="en-US" sz="2000" dirty="0"/>
              <a:t> when deemed necessary.</a:t>
            </a:r>
          </a:p>
        </p:txBody>
      </p:sp>
    </p:spTree>
    <p:extLst>
      <p:ext uri="{BB962C8B-B14F-4D97-AF65-F5344CB8AC3E}">
        <p14:creationId xmlns:p14="http://schemas.microsoft.com/office/powerpoint/2010/main" val="4021933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D02D59-25E6-4F3F-9D6E-D012D763A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7"/>
          <a:stretch/>
        </p:blipFill>
        <p:spPr>
          <a:xfrm>
            <a:off x="2629434" y="1997075"/>
            <a:ext cx="6933132" cy="42513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871471-84B4-44B7-ABC0-B49F3A25E233}"/>
              </a:ext>
            </a:extLst>
          </p:cNvPr>
          <p:cNvSpPr txBox="1">
            <a:spLocks/>
          </p:cNvSpPr>
          <p:nvPr/>
        </p:nvSpPr>
        <p:spPr>
          <a:xfrm>
            <a:off x="1524000" y="290457"/>
            <a:ext cx="9144000" cy="477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n-US" sz="2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6DBB566-F998-479C-A1C8-B95FE274FCC5}"/>
              </a:ext>
            </a:extLst>
          </p:cNvPr>
          <p:cNvSpPr txBox="1">
            <a:spLocks/>
          </p:cNvSpPr>
          <p:nvPr/>
        </p:nvSpPr>
        <p:spPr>
          <a:xfrm>
            <a:off x="1600200" y="768293"/>
            <a:ext cx="8991600" cy="127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More in-depth feedback will be provided for further guidance.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8FC14C8-E0BC-424C-B87A-8181557661F6}"/>
              </a:ext>
            </a:extLst>
          </p:cNvPr>
          <p:cNvSpPr/>
          <p:nvPr/>
        </p:nvSpPr>
        <p:spPr>
          <a:xfrm>
            <a:off x="5791200" y="3981450"/>
            <a:ext cx="2971800" cy="152399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588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9938" y="1100634"/>
            <a:ext cx="9092122" cy="293796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You will complete the simulation a total of 15 times. In the first 2 trials, you will land the quadrotor using manual mode. You will then complete 10 additional trials during which the operation mode (manual or shared control) will change based on a pre-specified algorithm. The last 3 trials will be in manual mode.</a:t>
            </a:r>
          </a:p>
          <a:p>
            <a:r>
              <a:rPr lang="en-US" sz="2000" dirty="0"/>
              <a:t>To start each trial, </a:t>
            </a:r>
            <a:r>
              <a:rPr lang="en-US" sz="2000" b="1" dirty="0"/>
              <a:t>press any button </a:t>
            </a:r>
            <a:r>
              <a:rPr lang="en-US" sz="2000" dirty="0"/>
              <a:t>on the controller.</a:t>
            </a:r>
          </a:p>
          <a:p>
            <a:r>
              <a:rPr lang="en-US" sz="2000" dirty="0"/>
              <a:t>Each time you complete a trial, you will be asked to fill out a survey.</a:t>
            </a:r>
          </a:p>
          <a:p>
            <a:endParaRPr lang="en-US" sz="2000" dirty="0"/>
          </a:p>
          <a:p>
            <a:r>
              <a:rPr lang="en-US" sz="2000" dirty="0"/>
              <a:t>Press </a:t>
            </a:r>
            <a:r>
              <a:rPr lang="en-US" sz="2000" b="1" dirty="0"/>
              <a:t>Next</a:t>
            </a:r>
            <a:r>
              <a:rPr lang="en-US" sz="2000" dirty="0"/>
              <a:t> to start the practice rounds.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A26BB8-8BEA-4412-A6A8-C419C439B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073" y="4297188"/>
            <a:ext cx="3371852" cy="1646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56E6BF-6785-45A4-BF22-8B656992ACAF}"/>
              </a:ext>
            </a:extLst>
          </p:cNvPr>
          <p:cNvSpPr txBox="1"/>
          <p:nvPr/>
        </p:nvSpPr>
        <p:spPr>
          <a:xfrm>
            <a:off x="3047287" y="6324600"/>
            <a:ext cx="6097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End of instructions</a:t>
            </a:r>
          </a:p>
        </p:txBody>
      </p:sp>
    </p:spTree>
    <p:extLst>
      <p:ext uri="{BB962C8B-B14F-4D97-AF65-F5344CB8AC3E}">
        <p14:creationId xmlns:p14="http://schemas.microsoft.com/office/powerpoint/2010/main" val="2463182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026058"/>
            <a:ext cx="9144000" cy="770947"/>
          </a:xfrm>
        </p:spPr>
        <p:txBody>
          <a:bodyPr>
            <a:normAutofit/>
          </a:bodyPr>
          <a:lstStyle/>
          <a:p>
            <a:r>
              <a:rPr lang="en-US" sz="2000" dirty="0"/>
              <a:t>You will be interacting with a simulated training </a:t>
            </a:r>
            <a:br>
              <a:rPr lang="en-US" sz="2000" dirty="0"/>
            </a:br>
            <a:r>
              <a:rPr lang="en-US" sz="2000" dirty="0"/>
              <a:t>module to learn how to land a quadrotor.</a:t>
            </a:r>
          </a:p>
          <a:p>
            <a:endParaRPr lang="en-US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D301D72-2270-473B-A4DA-1A88A3927F39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8C31FB1-5B36-4FD7-9E7D-E4A12E5C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1" name="Picture 2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5352B853-C602-4AAC-A3AF-A7774931AA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1524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026058"/>
            <a:ext cx="9144000" cy="770947"/>
          </a:xfrm>
        </p:spPr>
        <p:txBody>
          <a:bodyPr>
            <a:normAutofit/>
          </a:bodyPr>
          <a:lstStyle/>
          <a:p>
            <a:r>
              <a:rPr lang="en-US" sz="2000" dirty="0"/>
              <a:t>The goal is to fly the quadrotor from </a:t>
            </a:r>
            <a:br>
              <a:rPr lang="en-US" sz="2000" dirty="0"/>
            </a:br>
            <a:r>
              <a:rPr lang="en-US" sz="2000" dirty="0"/>
              <a:t>the starting point to the landing pad.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D301D72-2270-473B-A4DA-1A88A3927F39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8C31FB1-5B36-4FD7-9E7D-E4A12E5C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1" name="Picture 2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5352B853-C602-4AAC-A3AF-A7774931AA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E49A378-B3C5-407A-A07E-CEF3278FAC01}"/>
              </a:ext>
            </a:extLst>
          </p:cNvPr>
          <p:cNvGrpSpPr/>
          <p:nvPr/>
        </p:nvGrpSpPr>
        <p:grpSpPr>
          <a:xfrm>
            <a:off x="5786342" y="2704202"/>
            <a:ext cx="3437171" cy="2859583"/>
            <a:chOff x="5786342" y="2704202"/>
            <a:chExt cx="3437171" cy="2859583"/>
          </a:xfrm>
        </p:grpSpPr>
        <p:pic>
          <p:nvPicPr>
            <p:cNvPr id="14" name="Picture 13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181B282C-4554-4A04-8591-A346804CA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0260" y="5292958"/>
              <a:ext cx="420343" cy="205246"/>
            </a:xfrm>
            <a:prstGeom prst="rect">
              <a:avLst/>
            </a:prstGeom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B812573-6965-41F7-B46E-209DBE61570B}"/>
                </a:ext>
              </a:extLst>
            </p:cNvPr>
            <p:cNvSpPr/>
            <p:nvPr/>
          </p:nvSpPr>
          <p:spPr>
            <a:xfrm>
              <a:off x="5786342" y="5219575"/>
              <a:ext cx="648178" cy="34421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1943CF9-D758-4349-9DE1-62D61124524C}"/>
                </a:ext>
              </a:extLst>
            </p:cNvPr>
            <p:cNvCxnSpPr>
              <a:cxnSpLocks/>
              <a:stCxn id="4" idx="4"/>
              <a:endCxn id="18" idx="0"/>
            </p:cNvCxnSpPr>
            <p:nvPr/>
          </p:nvCxnSpPr>
          <p:spPr>
            <a:xfrm flipH="1">
              <a:off x="6110431" y="3041275"/>
              <a:ext cx="1606474" cy="2178300"/>
            </a:xfrm>
            <a:prstGeom prst="straightConnector1">
              <a:avLst/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EBE4BD8-4390-49ED-9250-B6C6B0D10571}"/>
                </a:ext>
              </a:extLst>
            </p:cNvPr>
            <p:cNvSpPr/>
            <p:nvPr/>
          </p:nvSpPr>
          <p:spPr>
            <a:xfrm>
              <a:off x="7408519" y="2704202"/>
              <a:ext cx="616772" cy="33707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37906AE-3A71-4F2C-8226-AF851E62036B}"/>
                </a:ext>
              </a:extLst>
            </p:cNvPr>
            <p:cNvSpPr/>
            <p:nvPr/>
          </p:nvSpPr>
          <p:spPr>
            <a:xfrm>
              <a:off x="7748382" y="3121993"/>
              <a:ext cx="1475131" cy="30700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Starting Point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5778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To help you improve your ability to land the quadrotor, you may be assisted by an autonomous agent during some trials.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4218B1-CEE7-4DFB-B343-DB48A1E1D799}"/>
              </a:ext>
            </a:extLst>
          </p:cNvPr>
          <p:cNvGrpSpPr/>
          <p:nvPr/>
        </p:nvGrpSpPr>
        <p:grpSpPr>
          <a:xfrm>
            <a:off x="2866795" y="2128418"/>
            <a:ext cx="6491317" cy="3776472"/>
            <a:chOff x="2866795" y="2128418"/>
            <a:chExt cx="6491317" cy="377647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BD6E9F6-CB08-4DB5-8DD4-D583A506B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6795" y="2128418"/>
              <a:ext cx="6491317" cy="3776472"/>
            </a:xfrm>
            <a:prstGeom prst="rect">
              <a:avLst/>
            </a:prstGeom>
          </p:spPr>
        </p:pic>
        <p:pic>
          <p:nvPicPr>
            <p:cNvPr id="7" name="Picture 6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9BD42F88-D4A6-4778-A06D-30B2EC78E2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3647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6F0BD6A6-4C9C-431A-8E9F-F76A69162483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22" name="Picture 21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0896EAA5-0BDA-4FAE-9311-E34B77822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24" name="Picture 23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138C1E60-E1A5-46D3-80C2-B652D9D2C8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530" r="510" b="317"/>
            <a:stretch/>
          </p:blipFill>
          <p:spPr>
            <a:xfrm>
              <a:off x="2895600" y="2508933"/>
              <a:ext cx="6429606" cy="335846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2085" y="768293"/>
            <a:ext cx="638783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You will control the quadrotor’s </a:t>
            </a:r>
            <a:r>
              <a:rPr lang="en-US" sz="2000" b="1" dirty="0"/>
              <a:t>thrust force </a:t>
            </a:r>
            <a:r>
              <a:rPr lang="en-US" sz="2000" dirty="0"/>
              <a:t>and </a:t>
            </a:r>
            <a:r>
              <a:rPr lang="en-US" sz="2000" b="1" dirty="0"/>
              <a:t>attitude (tilt angle) </a:t>
            </a:r>
            <a:r>
              <a:rPr lang="en-US" sz="2000" dirty="0"/>
              <a:t>using the provided </a:t>
            </a:r>
            <a:r>
              <a:rPr lang="en-US" sz="2000" dirty="0">
                <a:solidFill>
                  <a:srgbClr val="FF0000"/>
                </a:solidFill>
              </a:rPr>
              <a:t>joystick and throttle</a:t>
            </a:r>
            <a:r>
              <a:rPr lang="en-US" sz="2000" dirty="0"/>
              <a:t>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6409A9-4649-49C3-AB5A-FAB29FE42BD0}"/>
              </a:ext>
            </a:extLst>
          </p:cNvPr>
          <p:cNvGrpSpPr/>
          <p:nvPr/>
        </p:nvGrpSpPr>
        <p:grpSpPr>
          <a:xfrm>
            <a:off x="3101340" y="3165435"/>
            <a:ext cx="5998847" cy="2725994"/>
            <a:chOff x="3101340" y="3165435"/>
            <a:chExt cx="5998847" cy="272599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9067"/>
              <a:ext cx="2197100" cy="1542362"/>
            </a:xfrm>
            <a:prstGeom prst="rect">
              <a:avLst/>
            </a:prstGeom>
          </p:spPr>
        </p:pic>
        <p:pic>
          <p:nvPicPr>
            <p:cNvPr id="18" name="Picture 17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95D659B1-E1CB-4987-BA0B-09D7DDE9E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5610"/>
              <a:ext cx="537105" cy="262259"/>
            </a:xfrm>
            <a:prstGeom prst="rect">
              <a:avLst/>
            </a:prstGeom>
          </p:spPr>
        </p:pic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35EC0FFE-C0B6-42DB-BF4F-4D598C18CBD0}"/>
                </a:ext>
              </a:extLst>
            </p:cNvPr>
            <p:cNvGrpSpPr/>
            <p:nvPr/>
          </p:nvGrpSpPr>
          <p:grpSpPr>
            <a:xfrm>
              <a:off x="3101340" y="3251676"/>
              <a:ext cx="2537925" cy="1617643"/>
              <a:chOff x="3101340" y="3251676"/>
              <a:chExt cx="2537925" cy="1617643"/>
            </a:xfrm>
          </p:grpSpPr>
          <p:sp>
            <p:nvSpPr>
              <p:cNvPr id="19" name="Callout: Bent Line 18">
                <a:extLst>
                  <a:ext uri="{FF2B5EF4-FFF2-40B4-BE49-F238E27FC236}">
                    <a16:creationId xmlns:a16="http://schemas.microsoft.com/office/drawing/2014/main" id="{E3FD5D2E-33D9-4039-BF8F-EA8F20BDC168}"/>
                  </a:ext>
                </a:extLst>
              </p:cNvPr>
              <p:cNvSpPr/>
              <p:nvPr/>
            </p:nvSpPr>
            <p:spPr>
              <a:xfrm>
                <a:off x="3101340" y="3251676"/>
                <a:ext cx="1878184" cy="817403"/>
              </a:xfrm>
              <a:prstGeom prst="borderCallout2">
                <a:avLst>
                  <a:gd name="adj1" fmla="val 50318"/>
                  <a:gd name="adj2" fmla="val 99735"/>
                  <a:gd name="adj3" fmla="val 82043"/>
                  <a:gd name="adj4" fmla="val 123815"/>
                  <a:gd name="adj5" fmla="val 192198"/>
                  <a:gd name="adj6" fmla="val 132105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</a:rPr>
                  <a:t>Throttle</a:t>
                </a:r>
                <a:r>
                  <a:rPr lang="en-US" dirty="0">
                    <a:solidFill>
                      <a:schemeClr val="tx1"/>
                    </a:solidFill>
                  </a:rPr>
                  <a:t> controls </a:t>
                </a:r>
                <a:r>
                  <a:rPr lang="en-US" b="1" dirty="0">
                    <a:solidFill>
                      <a:schemeClr val="tx1"/>
                    </a:solidFill>
                  </a:rPr>
                  <a:t>Thrust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b="1" dirty="0">
                    <a:solidFill>
                      <a:schemeClr val="tx1"/>
                    </a:solidFill>
                  </a:rPr>
                  <a:t>Force</a:t>
                </a: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727B5BE7-E65F-41DD-BE52-1909C38149A4}"/>
                  </a:ext>
                </a:extLst>
              </p:cNvPr>
              <p:cNvSpPr/>
              <p:nvPr/>
            </p:nvSpPr>
            <p:spPr>
              <a:xfrm rot="10173656">
                <a:off x="5523970" y="4762771"/>
                <a:ext cx="115295" cy="106548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EE10F8C8-E207-4F87-8E5C-51760E2513B8}"/>
                </a:ext>
              </a:extLst>
            </p:cNvPr>
            <p:cNvGrpSpPr/>
            <p:nvPr/>
          </p:nvGrpSpPr>
          <p:grpSpPr>
            <a:xfrm>
              <a:off x="6430436" y="3165435"/>
              <a:ext cx="2669751" cy="1289036"/>
              <a:chOff x="6344709" y="3177343"/>
              <a:chExt cx="2669751" cy="1289036"/>
            </a:xfrm>
          </p:grpSpPr>
          <p:sp>
            <p:nvSpPr>
              <p:cNvPr id="23" name="Callout: Bent Line 22">
                <a:extLst>
                  <a:ext uri="{FF2B5EF4-FFF2-40B4-BE49-F238E27FC236}">
                    <a16:creationId xmlns:a16="http://schemas.microsoft.com/office/drawing/2014/main" id="{AFDE8501-F445-4280-84C9-C2A3FDDAAC12}"/>
                  </a:ext>
                </a:extLst>
              </p:cNvPr>
              <p:cNvSpPr/>
              <p:nvPr/>
            </p:nvSpPr>
            <p:spPr>
              <a:xfrm>
                <a:off x="7016750" y="3177343"/>
                <a:ext cx="1997710" cy="850900"/>
              </a:xfrm>
              <a:prstGeom prst="borderCallout2">
                <a:avLst>
                  <a:gd name="adj1" fmla="val 51064"/>
                  <a:gd name="adj2" fmla="val -39"/>
                  <a:gd name="adj3" fmla="val 73684"/>
                  <a:gd name="adj4" fmla="val -13912"/>
                  <a:gd name="adj5" fmla="val 145112"/>
                  <a:gd name="adj6" fmla="val -30758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</a:rPr>
                  <a:t>Joystick</a:t>
                </a:r>
                <a:r>
                  <a:rPr lang="en-US" dirty="0">
                    <a:solidFill>
                      <a:schemeClr val="tx1"/>
                    </a:solidFill>
                  </a:rPr>
                  <a:t> controls </a:t>
                </a:r>
                <a:r>
                  <a:rPr lang="en-US" b="1" dirty="0">
                    <a:solidFill>
                      <a:schemeClr val="tx1"/>
                    </a:solidFill>
                  </a:rPr>
                  <a:t>attitude</a:t>
                </a:r>
              </a:p>
              <a:p>
                <a:pPr algn="ctr"/>
                <a:r>
                  <a:rPr lang="en-US" sz="1500" dirty="0">
                    <a:solidFill>
                      <a:schemeClr val="tx1"/>
                    </a:solidFill>
                  </a:rPr>
                  <a:t>(</a:t>
                </a:r>
                <a:r>
                  <a:rPr lang="en-US" sz="1500" b="1" dirty="0">
                    <a:solidFill>
                      <a:schemeClr val="tx1"/>
                    </a:solidFill>
                  </a:rPr>
                  <a:t>Tilt Angle</a:t>
                </a:r>
                <a:r>
                  <a:rPr lang="en-US" sz="1500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36331E83-BB1E-45EE-9365-0069FAE95A69}"/>
                  </a:ext>
                </a:extLst>
              </p:cNvPr>
              <p:cNvSpPr/>
              <p:nvPr/>
            </p:nvSpPr>
            <p:spPr>
              <a:xfrm rot="12494618">
                <a:off x="6344709" y="4359831"/>
                <a:ext cx="115295" cy="106548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8304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24A77B2-8D90-420F-9AD3-0BE5D878337F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17" name="Picture 16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A131ADEC-DF9E-47C5-9070-6F298E596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18" name="Picture 17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3D1ED3E6-D661-4E95-9629-31FD23760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530" r="510" b="317"/>
            <a:stretch/>
          </p:blipFill>
          <p:spPr>
            <a:xfrm>
              <a:off x="2895600" y="2508933"/>
              <a:ext cx="6429606" cy="335846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6298" y="793413"/>
            <a:ext cx="10248902" cy="1395787"/>
          </a:xfrm>
        </p:spPr>
        <p:txBody>
          <a:bodyPr anchor="t">
            <a:noAutofit/>
          </a:bodyPr>
          <a:lstStyle/>
          <a:p>
            <a:r>
              <a:rPr lang="en-US" sz="2000" dirty="0"/>
              <a:t>Tilting the throttle</a:t>
            </a:r>
            <a:r>
              <a:rPr lang="en-US" sz="2000" b="1" dirty="0"/>
              <a:t> upwards</a:t>
            </a:r>
            <a:r>
              <a:rPr lang="en-US" sz="2000" dirty="0"/>
              <a:t> increases thrust force, causing the quadrotor to </a:t>
            </a:r>
            <a:r>
              <a:rPr lang="en-US" sz="2000" b="1" dirty="0"/>
              <a:t>accelerate</a:t>
            </a:r>
            <a:r>
              <a:rPr lang="en-US" sz="2000" dirty="0"/>
              <a:t>.</a:t>
            </a:r>
          </a:p>
          <a:p>
            <a:r>
              <a:rPr lang="en-US" sz="2000" dirty="0"/>
              <a:t>Tilting the throttle </a:t>
            </a:r>
            <a:r>
              <a:rPr lang="en-US" sz="2000" b="1" dirty="0"/>
              <a:t>downwards </a:t>
            </a:r>
            <a:r>
              <a:rPr lang="en-US" sz="2000" dirty="0"/>
              <a:t>decreases thrust force, causing the quadrotor to </a:t>
            </a:r>
            <a:r>
              <a:rPr lang="en-US" sz="2000" b="1" dirty="0"/>
              <a:t>decelerate</a:t>
            </a:r>
            <a:r>
              <a:rPr lang="en-US" sz="2000" dirty="0"/>
              <a:t>. </a:t>
            </a:r>
          </a:p>
          <a:p>
            <a:r>
              <a:rPr lang="en-US" sz="2000" dirty="0"/>
              <a:t>If the thrust force is near zero, then </a:t>
            </a:r>
            <a:r>
              <a:rPr lang="en-US" sz="2000" b="1" dirty="0"/>
              <a:t>gravity is the only force acting on the quadrotor</a:t>
            </a:r>
            <a:r>
              <a:rPr lang="en-US" sz="2000" dirty="0"/>
              <a:t>. </a:t>
            </a:r>
            <a:endParaRPr lang="en-US" sz="2000" b="1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F14CDA8-4F9C-4AEC-9B6E-F5554ED9E3B8}"/>
              </a:ext>
            </a:extLst>
          </p:cNvPr>
          <p:cNvGrpSpPr/>
          <p:nvPr/>
        </p:nvGrpSpPr>
        <p:grpSpPr>
          <a:xfrm>
            <a:off x="3560231" y="3505610"/>
            <a:ext cx="3616393" cy="2385819"/>
            <a:chOff x="3560231" y="3505610"/>
            <a:chExt cx="3616393" cy="238581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9067"/>
              <a:ext cx="2197100" cy="1542362"/>
            </a:xfrm>
            <a:prstGeom prst="rect">
              <a:avLst/>
            </a:prstGeom>
          </p:spPr>
        </p:pic>
        <p:pic>
          <p:nvPicPr>
            <p:cNvPr id="13" name="Picture 12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E8134B25-6A8A-49EA-BF19-13CE2B795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5610"/>
              <a:ext cx="537105" cy="262259"/>
            </a:xfrm>
            <a:prstGeom prst="rect">
              <a:avLst/>
            </a:prstGeom>
          </p:spPr>
        </p:pic>
        <p:sp>
          <p:nvSpPr>
            <p:cNvPr id="16" name="Arrow: Up-Down 15">
              <a:extLst>
                <a:ext uri="{FF2B5EF4-FFF2-40B4-BE49-F238E27FC236}">
                  <a16:creationId xmlns:a16="http://schemas.microsoft.com/office/drawing/2014/main" id="{BF765A99-0AF4-4036-8D40-CA588A072A5D}"/>
                </a:ext>
              </a:extLst>
            </p:cNvPr>
            <p:cNvSpPr/>
            <p:nvPr/>
          </p:nvSpPr>
          <p:spPr>
            <a:xfrm>
              <a:off x="5437269" y="4456430"/>
              <a:ext cx="158750" cy="964768"/>
            </a:xfrm>
            <a:prstGeom prst="upDownArrow">
              <a:avLst/>
            </a:prstGeom>
            <a:gradFill>
              <a:gsLst>
                <a:gs pos="100000">
                  <a:schemeClr val="accent4"/>
                </a:gs>
                <a:gs pos="0">
                  <a:srgbClr val="FF0066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B9C123-0F9C-4BC6-A1A2-EDF43824E9FC}"/>
                </a:ext>
              </a:extLst>
            </p:cNvPr>
            <p:cNvSpPr/>
            <p:nvPr/>
          </p:nvSpPr>
          <p:spPr>
            <a:xfrm>
              <a:off x="3560231" y="4455998"/>
              <a:ext cx="1089424" cy="48281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Throttle 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B688B48-21E3-4C6E-B3EE-D8DB1EFA04D9}"/>
                </a:ext>
              </a:extLst>
            </p:cNvPr>
            <p:cNvCxnSpPr>
              <a:cxnSpLocks/>
            </p:cNvCxnSpPr>
            <p:nvPr/>
          </p:nvCxnSpPr>
          <p:spPr>
            <a:xfrm>
              <a:off x="4663685" y="4693920"/>
              <a:ext cx="594115" cy="18288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8407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4768F9F-B3E1-405F-A8FA-0269E5942D32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18" name="Picture 17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8DAA96D8-2B39-4C56-AA37-8684A64C2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19" name="Picture 18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D3B435BA-4036-4F1F-AA4D-4A257315C9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377" r="510" b="317"/>
            <a:stretch/>
          </p:blipFill>
          <p:spPr>
            <a:xfrm>
              <a:off x="2895600" y="2503415"/>
              <a:ext cx="6429606" cy="3363986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233ADB65-1F8F-479B-A447-FDBA773CA2D5}"/>
              </a:ext>
            </a:extLst>
          </p:cNvPr>
          <p:cNvSpPr txBox="1">
            <a:spLocks/>
          </p:cNvSpPr>
          <p:nvPr/>
        </p:nvSpPr>
        <p:spPr>
          <a:xfrm>
            <a:off x="3534134" y="768293"/>
            <a:ext cx="5123732" cy="12700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Tilting the joystick</a:t>
            </a:r>
            <a:r>
              <a:rPr lang="en-US" sz="2000" b="1" dirty="0"/>
              <a:t> to the right</a:t>
            </a:r>
            <a:r>
              <a:rPr lang="en-US" sz="2000" dirty="0"/>
              <a:t> causes the quadrotor to rotate </a:t>
            </a:r>
            <a:r>
              <a:rPr lang="en-US" sz="2000" b="1" dirty="0"/>
              <a:t>clockwise</a:t>
            </a:r>
            <a:r>
              <a:rPr lang="en-US" sz="2000" dirty="0"/>
              <a:t>.</a:t>
            </a:r>
          </a:p>
          <a:p>
            <a:r>
              <a:rPr lang="en-US" sz="2000" dirty="0"/>
              <a:t>Tilting the joystick</a:t>
            </a:r>
            <a:r>
              <a:rPr lang="en-US" sz="2000" b="1" dirty="0"/>
              <a:t> to the left</a:t>
            </a:r>
            <a:r>
              <a:rPr lang="en-US" sz="2000" dirty="0"/>
              <a:t> causes the quadrotor to rotate </a:t>
            </a:r>
            <a:r>
              <a:rPr lang="en-US" sz="2000" b="1" dirty="0"/>
              <a:t>counter-clockwise</a:t>
            </a:r>
            <a:r>
              <a:rPr lang="en-US" sz="2000" dirty="0"/>
              <a:t>.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271014F-8CD2-4538-AACE-4FB4673293E0}"/>
              </a:ext>
            </a:extLst>
          </p:cNvPr>
          <p:cNvGrpSpPr/>
          <p:nvPr/>
        </p:nvGrpSpPr>
        <p:grpSpPr>
          <a:xfrm>
            <a:off x="4979524" y="3214291"/>
            <a:ext cx="3678342" cy="2682656"/>
            <a:chOff x="4979524" y="3205902"/>
            <a:chExt cx="3678342" cy="268265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6196"/>
              <a:ext cx="2197100" cy="1542362"/>
            </a:xfrm>
            <a:prstGeom prst="rect">
              <a:avLst/>
            </a:prstGeom>
          </p:spPr>
        </p:pic>
        <p:pic>
          <p:nvPicPr>
            <p:cNvPr id="13" name="Picture 12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E8134B25-6A8A-49EA-BF19-13CE2B795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4340"/>
              <a:ext cx="537105" cy="262259"/>
            </a:xfrm>
            <a:prstGeom prst="rect">
              <a:avLst/>
            </a:prstGeom>
          </p:spPr>
        </p:pic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368BA6B6-0424-4432-8972-C9D894F3F3F2}"/>
                </a:ext>
              </a:extLst>
            </p:cNvPr>
            <p:cNvGrpSpPr/>
            <p:nvPr/>
          </p:nvGrpSpPr>
          <p:grpSpPr>
            <a:xfrm>
              <a:off x="5619020" y="3205902"/>
              <a:ext cx="953959" cy="762001"/>
              <a:chOff x="5619020" y="3199552"/>
              <a:chExt cx="953959" cy="762001"/>
            </a:xfrm>
          </p:grpSpPr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BEA52333-360C-4B9C-8DCC-0D6766E45666}"/>
                  </a:ext>
                </a:extLst>
              </p:cNvPr>
              <p:cNvSpPr/>
              <p:nvPr/>
            </p:nvSpPr>
            <p:spPr>
              <a:xfrm rot="10800000">
                <a:off x="5713346" y="3199552"/>
                <a:ext cx="762001" cy="762001"/>
              </a:xfrm>
              <a:prstGeom prst="arc">
                <a:avLst>
                  <a:gd name="adj1" fmla="val 10806046"/>
                  <a:gd name="adj2" fmla="val 0"/>
                </a:avLst>
              </a:prstGeom>
              <a:noFill/>
              <a:ln w="76200">
                <a:gradFill flip="none" rotWithShape="1">
                  <a:gsLst>
                    <a:gs pos="26000">
                      <a:srgbClr val="FF0066"/>
                    </a:gs>
                    <a:gs pos="77000">
                      <a:schemeClr val="accent4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>
                <a:extLst>
                  <a:ext uri="{FF2B5EF4-FFF2-40B4-BE49-F238E27FC236}">
                    <a16:creationId xmlns:a16="http://schemas.microsoft.com/office/drawing/2014/main" id="{F1395D8F-3EA8-4F0C-A31B-A9BF53359DC6}"/>
                  </a:ext>
                </a:extLst>
              </p:cNvPr>
              <p:cNvSpPr/>
              <p:nvPr/>
            </p:nvSpPr>
            <p:spPr>
              <a:xfrm>
                <a:off x="6377717" y="3528470"/>
                <a:ext cx="195262" cy="106548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Isosceles Triangle 22">
                <a:extLst>
                  <a:ext uri="{FF2B5EF4-FFF2-40B4-BE49-F238E27FC236}">
                    <a16:creationId xmlns:a16="http://schemas.microsoft.com/office/drawing/2014/main" id="{2CC45EC6-804B-4611-962A-A59165D58353}"/>
                  </a:ext>
                </a:extLst>
              </p:cNvPr>
              <p:cNvSpPr/>
              <p:nvPr/>
            </p:nvSpPr>
            <p:spPr>
              <a:xfrm>
                <a:off x="5619020" y="3528470"/>
                <a:ext cx="195262" cy="106548"/>
              </a:xfrm>
              <a:prstGeom prst="triangle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Arrow: Up-Down 24">
              <a:extLst>
                <a:ext uri="{FF2B5EF4-FFF2-40B4-BE49-F238E27FC236}">
                  <a16:creationId xmlns:a16="http://schemas.microsoft.com/office/drawing/2014/main" id="{3377AD04-B3A9-47A0-BECF-4F282899143E}"/>
                </a:ext>
              </a:extLst>
            </p:cNvPr>
            <p:cNvSpPr/>
            <p:nvPr/>
          </p:nvSpPr>
          <p:spPr>
            <a:xfrm rot="16200000">
              <a:off x="6316680" y="4386781"/>
              <a:ext cx="158750" cy="780570"/>
            </a:xfrm>
            <a:prstGeom prst="upDownArrow">
              <a:avLst/>
            </a:prstGeom>
            <a:gradFill>
              <a:gsLst>
                <a:gs pos="100000">
                  <a:schemeClr val="accent4"/>
                </a:gs>
                <a:gs pos="0">
                  <a:srgbClr val="FF0066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B70822F-4799-4079-BD55-A23EE9602B9C}"/>
                </a:ext>
              </a:extLst>
            </p:cNvPr>
            <p:cNvSpPr/>
            <p:nvPr/>
          </p:nvSpPr>
          <p:spPr>
            <a:xfrm>
              <a:off x="7568442" y="4139218"/>
              <a:ext cx="1089424" cy="48281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Joystick 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28A74884-5B6E-40CD-93B9-F4748ED17EC2}"/>
                </a:ext>
              </a:extLst>
            </p:cNvPr>
            <p:cNvCxnSpPr>
              <a:cxnSpLocks/>
              <a:stCxn id="50" idx="1"/>
            </p:cNvCxnSpPr>
            <p:nvPr/>
          </p:nvCxnSpPr>
          <p:spPr>
            <a:xfrm flipH="1">
              <a:off x="6572980" y="4380626"/>
              <a:ext cx="995462" cy="16597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549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0A75D7-D910-4359-8715-2E8407F5DCB7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BD3EDE2-56C1-4FED-89E3-CF648B2CF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1" name="Picture 1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D340AAB4-7C8D-482F-A4C8-75D2DBFE16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In order to</a:t>
            </a:r>
            <a:r>
              <a:rPr lang="en-US" sz="2000" b="1" dirty="0"/>
              <a:t> </a:t>
            </a:r>
            <a:r>
              <a:rPr lang="en-US" sz="2000" dirty="0"/>
              <a:t>safely</a:t>
            </a:r>
            <a:r>
              <a:rPr lang="en-US" sz="2000" b="1" dirty="0"/>
              <a:t> </a:t>
            </a:r>
            <a:r>
              <a:rPr lang="en-US" sz="2000" dirty="0"/>
              <a:t>land</a:t>
            </a:r>
            <a:r>
              <a:rPr lang="en-US" sz="2000" b="1" dirty="0"/>
              <a:t> </a:t>
            </a:r>
            <a:r>
              <a:rPr lang="en-US" sz="2000" dirty="0"/>
              <a:t>the quadrotor, the quadrotor has to land on the landing pad at a </a:t>
            </a:r>
            <a:r>
              <a:rPr lang="en-US" sz="2000" b="1" dirty="0"/>
              <a:t>speed below 5.0 m/s and attitude (tilt angle) within ±10°</a:t>
            </a:r>
            <a:r>
              <a:rPr lang="en-US" sz="2000" dirty="0"/>
              <a:t>. This is categorized as a </a:t>
            </a:r>
            <a:r>
              <a:rPr lang="en-US" sz="2000" b="1" dirty="0"/>
              <a:t>safe landing</a:t>
            </a:r>
            <a:r>
              <a:rPr lang="en-US" sz="2000" dirty="0"/>
              <a:t>. If the quadrotor lands on the landing pad outside of the safe landing criteria, the landing will be categorized as an </a:t>
            </a:r>
            <a:r>
              <a:rPr lang="en-US" sz="2000" b="1" dirty="0"/>
              <a:t>unsafe landing</a:t>
            </a:r>
            <a:r>
              <a:rPr lang="en-US" sz="2000" dirty="0"/>
              <a:t>.</a:t>
            </a:r>
          </a:p>
        </p:txBody>
      </p:sp>
      <p:pic>
        <p:nvPicPr>
          <p:cNvPr id="14" name="Picture 13" descr="e&#10;&#10;Description automatically generated with medium confidence">
            <a:extLst>
              <a:ext uri="{FF2B5EF4-FFF2-40B4-BE49-F238E27FC236}">
                <a16:creationId xmlns:a16="http://schemas.microsoft.com/office/drawing/2014/main" id="{F81D0444-C411-4F4F-9363-E8784195CD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45790">
            <a:off x="5931350" y="5216751"/>
            <a:ext cx="537105" cy="262259"/>
          </a:xfrm>
          <a:prstGeom prst="rect">
            <a:avLst/>
          </a:prstGeom>
        </p:spPr>
      </p:pic>
      <p:sp>
        <p:nvSpPr>
          <p:cNvPr id="18" name="&quot;Not Allowed&quot; Symbol 17">
            <a:extLst>
              <a:ext uri="{FF2B5EF4-FFF2-40B4-BE49-F238E27FC236}">
                <a16:creationId xmlns:a16="http://schemas.microsoft.com/office/drawing/2014/main" id="{81A9F501-C334-412B-BF39-993BFC3F0369}"/>
              </a:ext>
            </a:extLst>
          </p:cNvPr>
          <p:cNvSpPr/>
          <p:nvPr/>
        </p:nvSpPr>
        <p:spPr>
          <a:xfrm>
            <a:off x="5728562" y="4904562"/>
            <a:ext cx="945748" cy="886638"/>
          </a:xfrm>
          <a:prstGeom prst="noSmoking">
            <a:avLst>
              <a:gd name="adj" fmla="val 345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15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35AAE1A-8690-4625-84C0-61951E5AD3F7}"/>
              </a:ext>
            </a:extLst>
          </p:cNvPr>
          <p:cNvSpPr/>
          <p:nvPr/>
        </p:nvSpPr>
        <p:spPr>
          <a:xfrm>
            <a:off x="2737899" y="1977888"/>
            <a:ext cx="6716202" cy="4063116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If the quadrotor </a:t>
            </a:r>
            <a:r>
              <a:rPr lang="en-US" sz="2000" b="1" dirty="0"/>
              <a:t>hits the window bounds</a:t>
            </a:r>
            <a:r>
              <a:rPr lang="en-US" sz="2000" dirty="0"/>
              <a:t>, the quadrotor will crash. This is categorized as an </a:t>
            </a:r>
            <a:r>
              <a:rPr lang="en-US" sz="2000" b="1" dirty="0"/>
              <a:t>unsuccessful landing</a:t>
            </a:r>
            <a:r>
              <a:rPr lang="en-US" sz="2000" dirty="0"/>
              <a:t>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5970FC4-57F3-4989-83FD-99E3768FE135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2926B3B-C0CC-46EA-AEE0-3234F4BE8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3" name="Picture 12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B6F41C5B-5320-4043-8932-AB9175E411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pic>
        <p:nvPicPr>
          <p:cNvPr id="11" name="Picture 10" descr="e&#10;&#10;Description automatically generated with medium confidence">
            <a:extLst>
              <a:ext uri="{FF2B5EF4-FFF2-40B4-BE49-F238E27FC236}">
                <a16:creationId xmlns:a16="http://schemas.microsoft.com/office/drawing/2014/main" id="{D12497C9-2025-4168-A4F0-CAACB995FE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209" y="3742153"/>
            <a:ext cx="537105" cy="262259"/>
          </a:xfrm>
          <a:prstGeom prst="rect">
            <a:avLst/>
          </a:prstGeom>
        </p:spPr>
      </p:pic>
      <p:sp>
        <p:nvSpPr>
          <p:cNvPr id="5" name="&quot;Not Allowed&quot; Symbol 4">
            <a:extLst>
              <a:ext uri="{FF2B5EF4-FFF2-40B4-BE49-F238E27FC236}">
                <a16:creationId xmlns:a16="http://schemas.microsoft.com/office/drawing/2014/main" id="{999682EA-D48C-4CA2-BA9D-E6A133411EC6}"/>
              </a:ext>
            </a:extLst>
          </p:cNvPr>
          <p:cNvSpPr/>
          <p:nvPr/>
        </p:nvSpPr>
        <p:spPr>
          <a:xfrm>
            <a:off x="8773421" y="3429964"/>
            <a:ext cx="945748" cy="886638"/>
          </a:xfrm>
          <a:prstGeom prst="noSmoking">
            <a:avLst>
              <a:gd name="adj" fmla="val 345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858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5198EC9437A24BAC7AB2ED17957F01" ma:contentTypeVersion="11" ma:contentTypeDescription="Create a new document." ma:contentTypeScope="" ma:versionID="1a675fc4d4ba2952b107d303d1790428">
  <xsd:schema xmlns:xsd="http://www.w3.org/2001/XMLSchema" xmlns:xs="http://www.w3.org/2001/XMLSchema" xmlns:p="http://schemas.microsoft.com/office/2006/metadata/properties" xmlns:ns3="04476192-fd50-40c6-b7b1-ac637fa49941" targetNamespace="http://schemas.microsoft.com/office/2006/metadata/properties" ma:root="true" ma:fieldsID="6f8860c844f98c047f4f90e7ba16345f" ns3:_="">
    <xsd:import namespace="04476192-fd50-40c6-b7b1-ac637fa4994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476192-fd50-40c6-b7b1-ac637fa4994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50F3BB4-7286-45AB-846A-49E5ECA3A09E}">
  <ds:schemaRefs>
    <ds:schemaRef ds:uri="04476192-fd50-40c6-b7b1-ac637fa49941"/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A0F9FDB-ABCC-4738-AA92-94C48856B8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476192-fd50-40c6-b7b1-ac637fa4994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E22E13A-2B43-4085-BE0D-D2F627C5494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938</TotalTime>
  <Words>684</Words>
  <Application>Microsoft Office PowerPoint</Application>
  <PresentationFormat>Widescreen</PresentationFormat>
  <Paragraphs>56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CPS Human Automation Interaction Study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PowerPoint Presentation</vt:lpstr>
      <vt:lpstr>PowerPoint Presentation</vt:lpstr>
      <vt:lpstr>PowerPoint Presentation</vt:lpstr>
      <vt:lpstr>PowerPoint Presentation</vt:lpstr>
      <vt:lpstr>INSTRUCTIONS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CPS Human Automation Interaction Study</dc:title>
  <dc:creator>Madeleine Yuh</dc:creator>
  <cp:lastModifiedBy>Yuh, Madeleine Shuhn Tsuan</cp:lastModifiedBy>
  <cp:revision>77</cp:revision>
  <dcterms:created xsi:type="dcterms:W3CDTF">2021-10-21T17:30:09Z</dcterms:created>
  <dcterms:modified xsi:type="dcterms:W3CDTF">2024-11-06T16:02:08Z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0x010100C25198EC9437A24BAC7AB2ED17957F01</vt:lpwstr>
  </property>
  <property fmtid="{D5CDD505-2E9C-101B-9397-08002B2CF9AE}" pid="3" name="MSIP_Label_4044bd30-2ed7-4c9d-9d12-46200872a97b_Enabled">
    <vt:lpwstr>true</vt:lpwstr>
  </property>
  <property fmtid="{D5CDD505-2E9C-101B-9397-08002B2CF9AE}" pid="4" name="MSIP_Label_4044bd30-2ed7-4c9d-9d12-46200872a97b_SetDate">
    <vt:lpwstr>2024-11-04T15:56:12Z</vt:lpwstr>
  </property>
  <property fmtid="{D5CDD505-2E9C-101B-9397-08002B2CF9AE}" pid="5" name="MSIP_Label_4044bd30-2ed7-4c9d-9d12-46200872a97b_Method">
    <vt:lpwstr>Standard</vt:lpwstr>
  </property>
  <property fmtid="{D5CDD505-2E9C-101B-9397-08002B2CF9AE}" pid="6" name="MSIP_Label_4044bd30-2ed7-4c9d-9d12-46200872a97b_Name">
    <vt:lpwstr>defa4170-0d19-0005-0004-bc88714345d2</vt:lpwstr>
  </property>
  <property fmtid="{D5CDD505-2E9C-101B-9397-08002B2CF9AE}" pid="7" name="MSIP_Label_4044bd30-2ed7-4c9d-9d12-46200872a97b_SiteId">
    <vt:lpwstr>4130bd39-7c53-419c-b1e5-8758d6d63f21</vt:lpwstr>
  </property>
  <property fmtid="{D5CDD505-2E9C-101B-9397-08002B2CF9AE}" pid="8" name="MSIP_Label_4044bd30-2ed7-4c9d-9d12-46200872a97b_ActionId">
    <vt:lpwstr>7ff501e8-6cdf-4f83-a9f9-e8c0987aef28</vt:lpwstr>
  </property>
  <property fmtid="{D5CDD505-2E9C-101B-9397-08002B2CF9AE}" pid="9" name="MSIP_Label_4044bd30-2ed7-4c9d-9d12-46200872a97b_ContentBits">
    <vt:lpwstr>0</vt:lpwstr>
  </property>
</Properties>
</file>

<file path=docProps/thumbnail.jpeg>
</file>